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Lst>
  <p:notesMasterIdLst>
    <p:notesMasterId r:id="rId3"/>
  </p:notesMasterIdLst>
  <p:sldIdLst>
    <p:sldId id="256" r:id="rId2"/>
  </p:sldIdLst>
  <p:sldSz cx="43891200" cy="219456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99D7"/>
    <a:srgbClr val="6E92D4"/>
    <a:srgbClr val="00285C"/>
    <a:srgbClr val="DDC8A7"/>
    <a:srgbClr val="C29D62"/>
    <a:srgbClr val="6B90D3"/>
    <a:srgbClr val="DAC39E"/>
    <a:srgbClr val="C5A269"/>
    <a:srgbClr val="E1CFB1"/>
    <a:srgbClr val="CDA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8000" autoAdjust="0"/>
  </p:normalViewPr>
  <p:slideViewPr>
    <p:cSldViewPr snapToGrid="0" snapToObjects="1">
      <p:cViewPr varScale="1">
        <p:scale>
          <a:sx n="35" d="100"/>
          <a:sy n="35" d="100"/>
        </p:scale>
        <p:origin x="744" y="126"/>
      </p:cViewPr>
      <p:guideLst>
        <p:guide orient="horz" pos="6912"/>
        <p:guide pos="13824"/>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4F231B56-242C-4C89-BCB5-FBD2BFA7157E}" type="datetimeFigureOut">
              <a:rPr lang="en-US" smtClean="0"/>
              <a:t>2/21/2020</a:t>
            </a:fld>
            <a:endParaRPr lang="en-US"/>
          </a:p>
        </p:txBody>
      </p:sp>
      <p:sp>
        <p:nvSpPr>
          <p:cNvPr id="4" name="Slide Image Placeholder 3"/>
          <p:cNvSpPr>
            <a:spLocks noGrp="1" noRot="1" noChangeAspect="1"/>
          </p:cNvSpPr>
          <p:nvPr>
            <p:ph type="sldImg" idx="2"/>
          </p:nvPr>
        </p:nvSpPr>
        <p:spPr>
          <a:xfrm>
            <a:off x="2000250" y="514350"/>
            <a:ext cx="51435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3AB6BAC-B6F3-48B4-AAED-9DB26A50C7A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2564765" rtl="0" eaLnBrk="1" latinLnBrk="0" hangingPunct="1">
      <a:defRPr sz="3355" kern="1200">
        <a:solidFill>
          <a:schemeClr val="tx1"/>
        </a:solidFill>
        <a:latin typeface="+mn-lt"/>
        <a:ea typeface="+mn-ea"/>
        <a:cs typeface="+mn-cs"/>
      </a:defRPr>
    </a:lvl1pPr>
    <a:lvl2pPr marL="1282065" algn="l" defTabSz="2564765" rtl="0" eaLnBrk="1" latinLnBrk="0" hangingPunct="1">
      <a:defRPr sz="3355" kern="1200">
        <a:solidFill>
          <a:schemeClr val="tx1"/>
        </a:solidFill>
        <a:latin typeface="+mn-lt"/>
        <a:ea typeface="+mn-ea"/>
        <a:cs typeface="+mn-cs"/>
      </a:defRPr>
    </a:lvl2pPr>
    <a:lvl3pPr marL="2564765" algn="l" defTabSz="2564765" rtl="0" eaLnBrk="1" latinLnBrk="0" hangingPunct="1">
      <a:defRPr sz="3355" kern="1200">
        <a:solidFill>
          <a:schemeClr val="tx1"/>
        </a:solidFill>
        <a:latin typeface="+mn-lt"/>
        <a:ea typeface="+mn-ea"/>
        <a:cs typeface="+mn-cs"/>
      </a:defRPr>
    </a:lvl3pPr>
    <a:lvl4pPr marL="3846830" algn="l" defTabSz="2564765" rtl="0" eaLnBrk="1" latinLnBrk="0" hangingPunct="1">
      <a:defRPr sz="3355" kern="1200">
        <a:solidFill>
          <a:schemeClr val="tx1"/>
        </a:solidFill>
        <a:latin typeface="+mn-lt"/>
        <a:ea typeface="+mn-ea"/>
        <a:cs typeface="+mn-cs"/>
      </a:defRPr>
    </a:lvl4pPr>
    <a:lvl5pPr marL="5128895" algn="l" defTabSz="2564765" rtl="0" eaLnBrk="1" latinLnBrk="0" hangingPunct="1">
      <a:defRPr sz="3355" kern="1200">
        <a:solidFill>
          <a:schemeClr val="tx1"/>
        </a:solidFill>
        <a:latin typeface="+mn-lt"/>
        <a:ea typeface="+mn-ea"/>
        <a:cs typeface="+mn-cs"/>
      </a:defRPr>
    </a:lvl5pPr>
    <a:lvl6pPr marL="6410960" algn="l" defTabSz="2564765" rtl="0" eaLnBrk="1" latinLnBrk="0" hangingPunct="1">
      <a:defRPr sz="3355" kern="1200">
        <a:solidFill>
          <a:schemeClr val="tx1"/>
        </a:solidFill>
        <a:latin typeface="+mn-lt"/>
        <a:ea typeface="+mn-ea"/>
        <a:cs typeface="+mn-cs"/>
      </a:defRPr>
    </a:lvl6pPr>
    <a:lvl7pPr marL="7693660" algn="l" defTabSz="2564765" rtl="0" eaLnBrk="1" latinLnBrk="0" hangingPunct="1">
      <a:defRPr sz="3355" kern="1200">
        <a:solidFill>
          <a:schemeClr val="tx1"/>
        </a:solidFill>
        <a:latin typeface="+mn-lt"/>
        <a:ea typeface="+mn-ea"/>
        <a:cs typeface="+mn-cs"/>
      </a:defRPr>
    </a:lvl7pPr>
    <a:lvl8pPr marL="8975725" algn="l" defTabSz="2564765" rtl="0" eaLnBrk="1" latinLnBrk="0" hangingPunct="1">
      <a:defRPr sz="3355" kern="1200">
        <a:solidFill>
          <a:schemeClr val="tx1"/>
        </a:solidFill>
        <a:latin typeface="+mn-lt"/>
        <a:ea typeface="+mn-ea"/>
        <a:cs typeface="+mn-cs"/>
      </a:defRPr>
    </a:lvl8pPr>
    <a:lvl9pPr marL="10257790" algn="l" defTabSz="2564765" rtl="0" eaLnBrk="1" latinLnBrk="0" hangingPunct="1">
      <a:defRPr sz="33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0250" y="514350"/>
            <a:ext cx="51435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AB6BAC-B6F3-48B4-AAED-9DB26A50C7AE}"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3591562"/>
            <a:ext cx="3291840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5486400" y="11526522"/>
            <a:ext cx="329184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697A64-E83F-4F5D-863D-C896261FE04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97A64-E83F-4F5D-863D-C896261FE04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168400"/>
            <a:ext cx="946404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0" y="1168400"/>
            <a:ext cx="2784348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697A64-E83F-4F5D-863D-C896261FE04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697A64-E83F-4F5D-863D-C896261FE04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5471163"/>
            <a:ext cx="3785616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994660" y="14686283"/>
            <a:ext cx="37856160" cy="4800598"/>
          </a:xfrm>
        </p:spPr>
        <p:txBody>
          <a:bodyPr/>
          <a:lstStyle>
            <a:lvl1pPr marL="0" indent="0">
              <a:buNone/>
              <a:defRPr sz="7680">
                <a:solidFill>
                  <a:schemeClr val="tx1">
                    <a:tint val="75000"/>
                  </a:schemeClr>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697A64-E83F-4F5D-863D-C896261FE04F}" type="slidenum">
              <a:rPr lang="en-US" smtClean="0"/>
              <a:t>‹#›</a:t>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5842000"/>
            <a:ext cx="1865376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5842000"/>
            <a:ext cx="1865376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2/21/2020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697A64-E83F-4F5D-863D-C896261FE04F}"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168401"/>
            <a:ext cx="3785616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39" y="5379722"/>
            <a:ext cx="18568033"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3023239" y="8016240"/>
            <a:ext cx="18568033"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0" y="5379722"/>
            <a:ext cx="18659477"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22219920" y="8016240"/>
            <a:ext cx="18659477"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697A64-E83F-4F5D-863D-C896261FE04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697A64-E83F-4F5D-863D-C896261FE04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697A64-E83F-4F5D-863D-C896261FE04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1463040"/>
            <a:ext cx="14156053"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8659477" y="3159762"/>
            <a:ext cx="2221992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9" y="6583680"/>
            <a:ext cx="14156053"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97A64-E83F-4F5D-863D-C896261FE04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1463040"/>
            <a:ext cx="14156053"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3159762"/>
            <a:ext cx="2221992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3023239" y="6583680"/>
            <a:ext cx="14156053"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697A64-E83F-4F5D-863D-C896261FE04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168401"/>
            <a:ext cx="3785616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5842000"/>
            <a:ext cx="3785616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20340322"/>
            <a:ext cx="987552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C764DE79-268F-4C1A-8933-263129D2AF90}" type="datetimeFigureOut">
              <a:rPr lang="en-US" dirty="0"/>
              <a:t>2/21/2020</a:t>
            </a:fld>
            <a:endParaRPr lang="en-US" dirty="0"/>
          </a:p>
        </p:txBody>
      </p:sp>
      <p:sp>
        <p:nvSpPr>
          <p:cNvPr id="5" name="Footer Placeholder 4"/>
          <p:cNvSpPr>
            <a:spLocks noGrp="1"/>
          </p:cNvSpPr>
          <p:nvPr>
            <p:ph type="ftr" sz="quarter" idx="3"/>
          </p:nvPr>
        </p:nvSpPr>
        <p:spPr>
          <a:xfrm>
            <a:off x="14538960" y="20340322"/>
            <a:ext cx="1481328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20340322"/>
            <a:ext cx="987552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02697A64-E83F-4F5D-863D-C896261FE04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E92D4"/>
            </a:gs>
            <a:gs pos="25000">
              <a:srgbClr val="00285C"/>
            </a:gs>
            <a:gs pos="84000">
              <a:srgbClr val="00285C"/>
            </a:gs>
            <a:gs pos="100000">
              <a:srgbClr val="7799D7"/>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Rectangle 2"/>
          <p:cNvSpPr/>
          <p:nvPr/>
        </p:nvSpPr>
        <p:spPr>
          <a:xfrm>
            <a:off x="0" y="0"/>
            <a:ext cx="43891200" cy="30245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6660"/>
          </a:p>
        </p:txBody>
      </p:sp>
      <p:sp>
        <p:nvSpPr>
          <p:cNvPr id="2050" name="AutoShape 2" descr="https://mail.google.com/mail/?ui=2&amp;ik=f617ad0986&amp;view=att&amp;th=133fcf2617aaa5c5&amp;attid=0.2&amp;disp=inline&amp;realattid=f_gvoo5qtk1&amp;zw"/>
          <p:cNvSpPr>
            <a:spLocks noChangeAspect="1" noChangeArrowheads="1"/>
          </p:cNvSpPr>
          <p:nvPr/>
        </p:nvSpPr>
        <p:spPr bwMode="auto">
          <a:xfrm>
            <a:off x="4117398" y="-1102591"/>
            <a:ext cx="249382" cy="221674"/>
          </a:xfrm>
          <a:prstGeom prst="rect">
            <a:avLst/>
          </a:prstGeom>
          <a:noFill/>
        </p:spPr>
        <p:txBody>
          <a:bodyPr vert="horz" wrap="square" lIns="71240" tIns="35623" rIns="71240" bIns="35623" numCol="1" anchor="t" anchorCtr="0" compatLnSpc="1"/>
          <a:lstStyle/>
          <a:p>
            <a:endParaRPr lang="en-US" sz="6660"/>
          </a:p>
        </p:txBody>
      </p:sp>
      <p:sp>
        <p:nvSpPr>
          <p:cNvPr id="2052" name="AutoShape 4" descr="https://mail.google.com/mail/?ui=2&amp;ik=f617ad0986&amp;view=att&amp;th=133fcf2617aaa5c5&amp;attid=0.2&amp;disp=inline&amp;realattid=f_gvoo5qtk1&amp;zw"/>
          <p:cNvSpPr>
            <a:spLocks noChangeAspect="1" noChangeArrowheads="1"/>
          </p:cNvSpPr>
          <p:nvPr/>
        </p:nvSpPr>
        <p:spPr bwMode="auto">
          <a:xfrm>
            <a:off x="4117398" y="-1102591"/>
            <a:ext cx="249382" cy="221674"/>
          </a:xfrm>
          <a:prstGeom prst="rect">
            <a:avLst/>
          </a:prstGeom>
          <a:noFill/>
        </p:spPr>
        <p:txBody>
          <a:bodyPr vert="horz" wrap="square" lIns="71240" tIns="35623" rIns="71240" bIns="35623" numCol="1" anchor="t" anchorCtr="0" compatLnSpc="1"/>
          <a:lstStyle/>
          <a:p>
            <a:endParaRPr lang="en-US" sz="6660"/>
          </a:p>
        </p:txBody>
      </p:sp>
      <p:sp>
        <p:nvSpPr>
          <p:cNvPr id="6" name="TextBox 5"/>
          <p:cNvSpPr txBox="1"/>
          <p:nvPr/>
        </p:nvSpPr>
        <p:spPr>
          <a:xfrm>
            <a:off x="8642612" y="81280"/>
            <a:ext cx="26018834" cy="1230079"/>
          </a:xfrm>
          <a:prstGeom prst="rect">
            <a:avLst/>
          </a:prstGeom>
          <a:noFill/>
        </p:spPr>
        <p:txBody>
          <a:bodyPr wrap="square" lIns="71240" tIns="35623" rIns="71240" bIns="35623" rtlCol="0">
            <a:spAutoFit/>
          </a:bodyPr>
          <a:lstStyle/>
          <a:p>
            <a:pPr algn="ctr"/>
            <a:r>
              <a:rPr lang="en-US" sz="7525" dirty="0"/>
              <a:t>Style Transfer for Light Field Photography</a:t>
            </a:r>
          </a:p>
        </p:txBody>
      </p:sp>
      <p:sp>
        <p:nvSpPr>
          <p:cNvPr id="7" name="TextBox 6"/>
          <p:cNvSpPr txBox="1"/>
          <p:nvPr/>
        </p:nvSpPr>
        <p:spPr>
          <a:xfrm>
            <a:off x="826135" y="3519737"/>
            <a:ext cx="9847983" cy="810606"/>
          </a:xfrm>
          <a:prstGeom prst="rect">
            <a:avLst/>
          </a:prstGeom>
          <a:noFill/>
        </p:spPr>
        <p:txBody>
          <a:bodyPr wrap="square" lIns="71240" tIns="35623" rIns="71240" bIns="35623" rtlCol="0">
            <a:spAutoFit/>
          </a:bodyPr>
          <a:lstStyle/>
          <a:p>
            <a:pPr algn="ctr"/>
            <a:r>
              <a:rPr lang="en-US" sz="4800" b="1" dirty="0">
                <a:solidFill>
                  <a:schemeClr val="bg1"/>
                </a:solidFill>
              </a:rPr>
              <a:t>Motivation</a:t>
            </a:r>
            <a:endParaRPr lang="en-US" sz="4800" dirty="0">
              <a:solidFill>
                <a:schemeClr val="bg1"/>
              </a:solidFill>
            </a:endParaRPr>
          </a:p>
        </p:txBody>
      </p:sp>
      <p:sp>
        <p:nvSpPr>
          <p:cNvPr id="11" name="TextBox 10"/>
          <p:cNvSpPr txBox="1"/>
          <p:nvPr/>
        </p:nvSpPr>
        <p:spPr>
          <a:xfrm>
            <a:off x="2429617" y="9696473"/>
            <a:ext cx="6638394" cy="1364603"/>
          </a:xfrm>
          <a:prstGeom prst="rect">
            <a:avLst/>
          </a:prstGeom>
          <a:noFill/>
        </p:spPr>
        <p:txBody>
          <a:bodyPr wrap="square" lIns="71240" tIns="35623" rIns="71240" bIns="35623" rtlCol="0">
            <a:spAutoFit/>
          </a:bodyPr>
          <a:lstStyle/>
          <a:p>
            <a:pPr algn="ctr"/>
            <a:r>
              <a:rPr lang="en-US" sz="2800" b="1" dirty="0">
                <a:solidFill>
                  <a:schemeClr val="bg1"/>
                </a:solidFill>
              </a:rPr>
              <a:t>Fig. 1. Minimal visual differences between two views of a light field result in dramatic differences when stylized naively.</a:t>
            </a:r>
          </a:p>
        </p:txBody>
      </p:sp>
      <p:sp>
        <p:nvSpPr>
          <p:cNvPr id="32" name="TextBox 31"/>
          <p:cNvSpPr txBox="1"/>
          <p:nvPr/>
        </p:nvSpPr>
        <p:spPr>
          <a:xfrm>
            <a:off x="1592452" y="4244973"/>
            <a:ext cx="8312726" cy="1056827"/>
          </a:xfrm>
          <a:prstGeom prst="rect">
            <a:avLst/>
          </a:prstGeom>
          <a:noFill/>
        </p:spPr>
        <p:txBody>
          <a:bodyPr wrap="square" lIns="71240" tIns="35623" rIns="71240" bIns="35623" rtlCol="0">
            <a:spAutoFit/>
          </a:bodyPr>
          <a:lstStyle/>
          <a:p>
            <a:pPr algn="ctr"/>
            <a:r>
              <a:rPr lang="en-US" sz="3200" dirty="0">
                <a:solidFill>
                  <a:schemeClr val="bg1"/>
                </a:solidFill>
              </a:rPr>
              <a:t>Is there a way to apply style transfer to an entire light field in an angularly consistent way?</a:t>
            </a:r>
          </a:p>
        </p:txBody>
      </p:sp>
      <p:pic>
        <p:nvPicPr>
          <p:cNvPr id="2" name="Picture 1" descr="BYU Logo_page_0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792" y="482484"/>
            <a:ext cx="5494023" cy="2197332"/>
          </a:xfrm>
          <a:prstGeom prst="rect">
            <a:avLst/>
          </a:prstGeom>
        </p:spPr>
      </p:pic>
      <p:grpSp>
        <p:nvGrpSpPr>
          <p:cNvPr id="62" name="Group 61">
            <a:extLst>
              <a:ext uri="{FF2B5EF4-FFF2-40B4-BE49-F238E27FC236}">
                <a16:creationId xmlns:a16="http://schemas.microsoft.com/office/drawing/2014/main" id="{5353D8EE-E59E-4547-B60B-631195F96B17}"/>
              </a:ext>
            </a:extLst>
          </p:cNvPr>
          <p:cNvGrpSpPr/>
          <p:nvPr/>
        </p:nvGrpSpPr>
        <p:grpSpPr>
          <a:xfrm>
            <a:off x="11573324" y="9232108"/>
            <a:ext cx="13731717" cy="4730251"/>
            <a:chOff x="11794996" y="9398362"/>
            <a:chExt cx="13731717" cy="4730251"/>
          </a:xfrm>
        </p:grpSpPr>
        <p:sp>
          <p:nvSpPr>
            <p:cNvPr id="39" name="Rectangle 38"/>
            <p:cNvSpPr/>
            <p:nvPr/>
          </p:nvSpPr>
          <p:spPr>
            <a:xfrm>
              <a:off x="11794996" y="9398362"/>
              <a:ext cx="13731717" cy="4730251"/>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6660"/>
            </a:p>
          </p:txBody>
        </p:sp>
        <p:pic>
          <p:nvPicPr>
            <p:cNvPr id="23" name="Picture 22" descr="BigPicture"/>
            <p:cNvPicPr>
              <a:picLocks noChangeAspect="1"/>
            </p:cNvPicPr>
            <p:nvPr/>
          </p:nvPicPr>
          <p:blipFill>
            <a:blip r:embed="rId5"/>
            <a:stretch>
              <a:fillRect/>
            </a:stretch>
          </p:blipFill>
          <p:spPr>
            <a:xfrm>
              <a:off x="12164872" y="9532494"/>
              <a:ext cx="13123447" cy="4529646"/>
            </a:xfrm>
            <a:prstGeom prst="rect">
              <a:avLst/>
            </a:prstGeom>
          </p:spPr>
        </p:pic>
      </p:grpSp>
      <p:sp>
        <p:nvSpPr>
          <p:cNvPr id="40" name="TextBox 30"/>
          <p:cNvSpPr txBox="1"/>
          <p:nvPr/>
        </p:nvSpPr>
        <p:spPr>
          <a:xfrm>
            <a:off x="11556602" y="14077608"/>
            <a:ext cx="13731717" cy="2226378"/>
          </a:xfrm>
          <a:prstGeom prst="rect">
            <a:avLst/>
          </a:prstGeom>
          <a:noFill/>
        </p:spPr>
        <p:txBody>
          <a:bodyPr wrap="square" lIns="71240" tIns="35623" rIns="71240" bIns="35623" rtlCol="0">
            <a:spAutoFit/>
          </a:bodyPr>
          <a:lstStyle/>
          <a:p>
            <a:pPr algn="ctr"/>
            <a:r>
              <a:rPr lang="en-US" sz="2800" b="1" dirty="0">
                <a:solidFill>
                  <a:schemeClr val="bg1"/>
                </a:solidFill>
              </a:rPr>
              <a:t>Fig. 3. </a:t>
            </a:r>
            <a:r>
              <a:rPr lang="en-US" sz="2800" dirty="0">
                <a:solidFill>
                  <a:schemeClr val="bg1"/>
                </a:solidFill>
              </a:rPr>
              <a:t>Network architecture for neural stylization of light field images. The central view is fed through the pretrained monocular style transfer network. These encoded features and the stylized image that result are held fixed. Each other view is then encoded and its features blended with the central view’s features. The resulting stylized image is then compared with a warped version of the central view and optimized on a disparity loss term.</a:t>
            </a:r>
            <a:endParaRPr lang="en-US" sz="2800" b="1" dirty="0">
              <a:solidFill>
                <a:schemeClr val="bg1"/>
              </a:solidFill>
            </a:endParaRPr>
          </a:p>
        </p:txBody>
      </p:sp>
      <p:sp>
        <p:nvSpPr>
          <p:cNvPr id="25" name="TextBox 24"/>
          <p:cNvSpPr txBox="1"/>
          <p:nvPr/>
        </p:nvSpPr>
        <p:spPr>
          <a:xfrm>
            <a:off x="8936184" y="1105560"/>
            <a:ext cx="26018834" cy="1549269"/>
          </a:xfrm>
          <a:prstGeom prst="rect">
            <a:avLst/>
          </a:prstGeom>
          <a:noFill/>
        </p:spPr>
        <p:txBody>
          <a:bodyPr wrap="square" lIns="71240" tIns="35623" rIns="71240" bIns="35623" rtlCol="0">
            <a:spAutoFit/>
          </a:bodyPr>
          <a:lstStyle/>
          <a:p>
            <a:pPr algn="ctr"/>
            <a:r>
              <a:rPr lang="en-US" sz="4800" dirty="0"/>
              <a:t>David Hart, Jessica Greenland, Bryan Morse</a:t>
            </a:r>
          </a:p>
          <a:p>
            <a:pPr algn="ctr"/>
            <a:r>
              <a:rPr lang="en-US" sz="4800" dirty="0"/>
              <a:t>Brigham Young University</a:t>
            </a:r>
          </a:p>
        </p:txBody>
      </p:sp>
      <p:pic>
        <p:nvPicPr>
          <p:cNvPr id="5" name="Picture 4" descr="A picture containing clock&#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51162" y="520474"/>
            <a:ext cx="3514188" cy="2300954"/>
          </a:xfrm>
          <a:prstGeom prst="rect">
            <a:avLst/>
          </a:prstGeom>
        </p:spPr>
      </p:pic>
      <p:cxnSp>
        <p:nvCxnSpPr>
          <p:cNvPr id="8" name="Straight Connector 7"/>
          <p:cNvCxnSpPr/>
          <p:nvPr/>
        </p:nvCxnSpPr>
        <p:spPr>
          <a:xfrm>
            <a:off x="-33338" y="3024580"/>
            <a:ext cx="43924538" cy="0"/>
          </a:xfrm>
          <a:prstGeom prst="line">
            <a:avLst/>
          </a:prstGeom>
          <a:ln w="88900">
            <a:solidFill>
              <a:schemeClr val="accent4">
                <a:lumMod val="75000"/>
              </a:schemeClr>
            </a:solidFill>
          </a:ln>
          <a:effectLst>
            <a:outerShdw blurRad="50800" dist="38100" dir="16200000"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E3D3BCC4-8CB9-496E-B3AA-4E07D40F917E}"/>
              </a:ext>
            </a:extLst>
          </p:cNvPr>
          <p:cNvSpPr txBox="1"/>
          <p:nvPr/>
        </p:nvSpPr>
        <p:spPr>
          <a:xfrm>
            <a:off x="13537854" y="8300005"/>
            <a:ext cx="9847983" cy="810606"/>
          </a:xfrm>
          <a:prstGeom prst="rect">
            <a:avLst/>
          </a:prstGeom>
          <a:noFill/>
        </p:spPr>
        <p:txBody>
          <a:bodyPr wrap="square" lIns="71240" tIns="35623" rIns="71240" bIns="35623" rtlCol="0">
            <a:spAutoFit/>
          </a:bodyPr>
          <a:lstStyle/>
          <a:p>
            <a:pPr algn="ctr"/>
            <a:r>
              <a:rPr lang="en-US" sz="4800" b="1" dirty="0">
                <a:solidFill>
                  <a:schemeClr val="bg1"/>
                </a:solidFill>
              </a:rPr>
              <a:t>Optimization Process</a:t>
            </a:r>
            <a:endParaRPr lang="en-US" sz="4800" dirty="0">
              <a:solidFill>
                <a:schemeClr val="bg1"/>
              </a:solidFill>
            </a:endParaRPr>
          </a:p>
        </p:txBody>
      </p:sp>
      <p:sp>
        <p:nvSpPr>
          <p:cNvPr id="17" name="TextBox 16">
            <a:extLst>
              <a:ext uri="{FF2B5EF4-FFF2-40B4-BE49-F238E27FC236}">
                <a16:creationId xmlns:a16="http://schemas.microsoft.com/office/drawing/2014/main" id="{D5326DBE-64F3-48EF-99CB-C972C7BCFC2C}"/>
              </a:ext>
            </a:extLst>
          </p:cNvPr>
          <p:cNvSpPr txBox="1"/>
          <p:nvPr/>
        </p:nvSpPr>
        <p:spPr>
          <a:xfrm>
            <a:off x="13759527" y="3657498"/>
            <a:ext cx="9847983" cy="810606"/>
          </a:xfrm>
          <a:prstGeom prst="rect">
            <a:avLst/>
          </a:prstGeom>
          <a:noFill/>
        </p:spPr>
        <p:txBody>
          <a:bodyPr wrap="square" lIns="71240" tIns="35623" rIns="71240" bIns="35623" rtlCol="0">
            <a:spAutoFit/>
          </a:bodyPr>
          <a:lstStyle/>
          <a:p>
            <a:pPr algn="ctr"/>
            <a:r>
              <a:rPr lang="en-US" sz="4800" b="1" dirty="0">
                <a:solidFill>
                  <a:schemeClr val="bg1"/>
                </a:solidFill>
              </a:rPr>
              <a:t>Disparity and Consistency Mask</a:t>
            </a:r>
            <a:endParaRPr lang="en-US" sz="4800" dirty="0">
              <a:solidFill>
                <a:schemeClr val="bg1"/>
              </a:solidFill>
            </a:endParaRPr>
          </a:p>
        </p:txBody>
      </p:sp>
      <p:sp>
        <p:nvSpPr>
          <p:cNvPr id="18" name="TextBox 17">
            <a:extLst>
              <a:ext uri="{FF2B5EF4-FFF2-40B4-BE49-F238E27FC236}">
                <a16:creationId xmlns:a16="http://schemas.microsoft.com/office/drawing/2014/main" id="{28B8994D-D15A-49EC-BBA9-1D2ED9DED248}"/>
              </a:ext>
            </a:extLst>
          </p:cNvPr>
          <p:cNvSpPr txBox="1"/>
          <p:nvPr/>
        </p:nvSpPr>
        <p:spPr>
          <a:xfrm>
            <a:off x="30252125" y="3657498"/>
            <a:ext cx="9847983" cy="810606"/>
          </a:xfrm>
          <a:prstGeom prst="rect">
            <a:avLst/>
          </a:prstGeom>
          <a:noFill/>
        </p:spPr>
        <p:txBody>
          <a:bodyPr wrap="square" lIns="71240" tIns="35623" rIns="71240" bIns="35623" rtlCol="0">
            <a:spAutoFit/>
          </a:bodyPr>
          <a:lstStyle/>
          <a:p>
            <a:pPr algn="ctr"/>
            <a:r>
              <a:rPr lang="en-US" sz="4800" b="1" dirty="0">
                <a:solidFill>
                  <a:schemeClr val="bg1"/>
                </a:solidFill>
              </a:rPr>
              <a:t>Validation and Results</a:t>
            </a:r>
            <a:endParaRPr lang="en-US" sz="4800" dirty="0">
              <a:solidFill>
                <a:schemeClr val="bg1"/>
              </a:solidFill>
            </a:endParaRPr>
          </a:p>
        </p:txBody>
      </p:sp>
      <p:pic>
        <p:nvPicPr>
          <p:cNvPr id="14" name="Picture 13" descr="A picture containing circuit, food, colorful, store&#10;&#10;Description automatically generated">
            <a:extLst>
              <a:ext uri="{FF2B5EF4-FFF2-40B4-BE49-F238E27FC236}">
                <a16:creationId xmlns:a16="http://schemas.microsoft.com/office/drawing/2014/main" id="{13388142-7716-47B7-8776-B71F6AD1EA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52393" y="19425741"/>
            <a:ext cx="2742206" cy="2228042"/>
          </a:xfrm>
          <a:prstGeom prst="rect">
            <a:avLst/>
          </a:prstGeom>
        </p:spPr>
      </p:pic>
      <p:pic>
        <p:nvPicPr>
          <p:cNvPr id="19" name="Picture 18" descr="A picture containing indoor, looking, table, sitting&#10;&#10;Description automatically generated">
            <a:extLst>
              <a:ext uri="{FF2B5EF4-FFF2-40B4-BE49-F238E27FC236}">
                <a16:creationId xmlns:a16="http://schemas.microsoft.com/office/drawing/2014/main" id="{FA97914E-CC84-4255-B314-9E4DC63EC8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26356" y="19428541"/>
            <a:ext cx="2742205" cy="2228041"/>
          </a:xfrm>
          <a:prstGeom prst="rect">
            <a:avLst/>
          </a:prstGeom>
        </p:spPr>
      </p:pic>
      <p:pic>
        <p:nvPicPr>
          <p:cNvPr id="21" name="Picture 20" descr="A picture containing motorcycle, object, bicycle, parked&#10;&#10;Description automatically generated">
            <a:extLst>
              <a:ext uri="{FF2B5EF4-FFF2-40B4-BE49-F238E27FC236}">
                <a16:creationId xmlns:a16="http://schemas.microsoft.com/office/drawing/2014/main" id="{92F19474-2171-4729-A848-2A2091A7B8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65412" y="19425741"/>
            <a:ext cx="2742205" cy="2228042"/>
          </a:xfrm>
          <a:prstGeom prst="rect">
            <a:avLst/>
          </a:prstGeom>
        </p:spPr>
      </p:pic>
      <p:pic>
        <p:nvPicPr>
          <p:cNvPr id="24" name="Picture 23" descr="A picture containing motorcycle, parked, indoor, bicycle&#10;&#10;Description automatically generated">
            <a:extLst>
              <a:ext uri="{FF2B5EF4-FFF2-40B4-BE49-F238E27FC236}">
                <a16:creationId xmlns:a16="http://schemas.microsoft.com/office/drawing/2014/main" id="{11BBE5E4-437C-4F66-96BB-5006DFFB7A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39375" y="19420878"/>
            <a:ext cx="2742206" cy="2228042"/>
          </a:xfrm>
          <a:prstGeom prst="rect">
            <a:avLst/>
          </a:prstGeom>
        </p:spPr>
      </p:pic>
      <p:pic>
        <p:nvPicPr>
          <p:cNvPr id="29" name="Picture 28" descr="A picture containing photo, grass, different, colorful&#10;&#10;Description automatically generated">
            <a:extLst>
              <a:ext uri="{FF2B5EF4-FFF2-40B4-BE49-F238E27FC236}">
                <a16:creationId xmlns:a16="http://schemas.microsoft.com/office/drawing/2014/main" id="{9F99A3EC-446E-472E-B741-DF4673D58F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49370" y="14032572"/>
            <a:ext cx="7299391" cy="3519038"/>
          </a:xfrm>
          <a:prstGeom prst="rect">
            <a:avLst/>
          </a:prstGeom>
        </p:spPr>
      </p:pic>
      <p:pic>
        <p:nvPicPr>
          <p:cNvPr id="31" name="Picture 30" descr="A picture containing bird, photo, many, different&#10;&#10;Description automatically generated">
            <a:extLst>
              <a:ext uri="{FF2B5EF4-FFF2-40B4-BE49-F238E27FC236}">
                <a16:creationId xmlns:a16="http://schemas.microsoft.com/office/drawing/2014/main" id="{3BF9226B-CA5A-4A70-B053-38B132A42358}"/>
              </a:ext>
            </a:extLst>
          </p:cNvPr>
          <p:cNvPicPr>
            <a:picLocks noChangeAspect="1"/>
          </p:cNvPicPr>
          <p:nvPr/>
        </p:nvPicPr>
        <p:blipFill rotWithShape="1">
          <a:blip r:embed="rId12">
            <a:extLst>
              <a:ext uri="{28A0092B-C50C-407E-A947-70E740481C1C}">
                <a14:useLocalDpi xmlns:a14="http://schemas.microsoft.com/office/drawing/2010/main" val="0"/>
              </a:ext>
            </a:extLst>
          </a:blip>
          <a:srcRect t="-1" b="33319"/>
          <a:stretch/>
        </p:blipFill>
        <p:spPr>
          <a:xfrm>
            <a:off x="2753406" y="5301800"/>
            <a:ext cx="6182777" cy="4303468"/>
          </a:xfrm>
          <a:prstGeom prst="rect">
            <a:avLst/>
          </a:prstGeom>
        </p:spPr>
      </p:pic>
      <p:sp>
        <p:nvSpPr>
          <p:cNvPr id="37" name="TextBox 36">
            <a:extLst>
              <a:ext uri="{FF2B5EF4-FFF2-40B4-BE49-F238E27FC236}">
                <a16:creationId xmlns:a16="http://schemas.microsoft.com/office/drawing/2014/main" id="{F27535D9-3443-40EB-B6DB-050214A6EC44}"/>
              </a:ext>
            </a:extLst>
          </p:cNvPr>
          <p:cNvSpPr txBox="1"/>
          <p:nvPr/>
        </p:nvSpPr>
        <p:spPr>
          <a:xfrm>
            <a:off x="920801" y="11268458"/>
            <a:ext cx="9847983" cy="810606"/>
          </a:xfrm>
          <a:prstGeom prst="rect">
            <a:avLst/>
          </a:prstGeom>
          <a:noFill/>
        </p:spPr>
        <p:txBody>
          <a:bodyPr wrap="square" lIns="71240" tIns="35623" rIns="71240" bIns="35623" rtlCol="0">
            <a:spAutoFit/>
          </a:bodyPr>
          <a:lstStyle/>
          <a:p>
            <a:pPr algn="ctr"/>
            <a:r>
              <a:rPr lang="en-US" sz="4800" b="1" dirty="0">
                <a:solidFill>
                  <a:schemeClr val="bg1"/>
                </a:solidFill>
              </a:rPr>
              <a:t>Contributions</a:t>
            </a:r>
            <a:endParaRPr lang="en-US" sz="4800" dirty="0">
              <a:solidFill>
                <a:schemeClr val="bg1"/>
              </a:solidFill>
            </a:endParaRPr>
          </a:p>
        </p:txBody>
      </p:sp>
      <p:sp>
        <p:nvSpPr>
          <p:cNvPr id="38" name="TextBox 37">
            <a:extLst>
              <a:ext uri="{FF2B5EF4-FFF2-40B4-BE49-F238E27FC236}">
                <a16:creationId xmlns:a16="http://schemas.microsoft.com/office/drawing/2014/main" id="{7864BB31-3D8A-4949-B48C-8BE3C464DC61}"/>
              </a:ext>
            </a:extLst>
          </p:cNvPr>
          <p:cNvSpPr txBox="1"/>
          <p:nvPr/>
        </p:nvSpPr>
        <p:spPr>
          <a:xfrm>
            <a:off x="1818771" y="12211740"/>
            <a:ext cx="8312726" cy="3519039"/>
          </a:xfrm>
          <a:prstGeom prst="rect">
            <a:avLst/>
          </a:prstGeom>
          <a:noFill/>
        </p:spPr>
        <p:txBody>
          <a:bodyPr wrap="square" lIns="71240" tIns="35623" rIns="71240" bIns="35623" rtlCol="0">
            <a:spAutoFit/>
          </a:bodyPr>
          <a:lstStyle/>
          <a:p>
            <a:pPr marL="457200" indent="-457200">
              <a:buFont typeface="Arial" panose="020B0604020202020204" pitchFamily="34" charset="0"/>
              <a:buChar char="•"/>
            </a:pPr>
            <a:r>
              <a:rPr lang="en-US" sz="3200" dirty="0">
                <a:solidFill>
                  <a:schemeClr val="bg1"/>
                </a:solidFill>
              </a:rPr>
              <a:t>An effective method for generating disparity maps for each view in a light field given a single depth image.</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A style transfer method for light field photography that does not require a training dataset of light field image.</a:t>
            </a:r>
          </a:p>
        </p:txBody>
      </p:sp>
      <p:sp>
        <p:nvSpPr>
          <p:cNvPr id="41" name="TextBox 40">
            <a:extLst>
              <a:ext uri="{FF2B5EF4-FFF2-40B4-BE49-F238E27FC236}">
                <a16:creationId xmlns:a16="http://schemas.microsoft.com/office/drawing/2014/main" id="{22423BA8-09CA-43A5-8CDC-80A0027528C8}"/>
              </a:ext>
            </a:extLst>
          </p:cNvPr>
          <p:cNvSpPr txBox="1"/>
          <p:nvPr/>
        </p:nvSpPr>
        <p:spPr>
          <a:xfrm>
            <a:off x="824823" y="16304970"/>
            <a:ext cx="9847983" cy="810606"/>
          </a:xfrm>
          <a:prstGeom prst="rect">
            <a:avLst/>
          </a:prstGeom>
          <a:noFill/>
        </p:spPr>
        <p:txBody>
          <a:bodyPr wrap="square" lIns="71240" tIns="35623" rIns="71240" bIns="35623" rtlCol="0">
            <a:spAutoFit/>
          </a:bodyPr>
          <a:lstStyle/>
          <a:p>
            <a:pPr algn="ctr"/>
            <a:r>
              <a:rPr lang="en-US" sz="4800" b="1" dirty="0">
                <a:solidFill>
                  <a:schemeClr val="bg1"/>
                </a:solidFill>
              </a:rPr>
              <a:t>Background</a:t>
            </a:r>
            <a:endParaRPr lang="en-US" sz="4800" dirty="0">
              <a:solidFill>
                <a:schemeClr val="bg1"/>
              </a:solidFill>
            </a:endParaRPr>
          </a:p>
        </p:txBody>
      </p:sp>
      <p:sp>
        <p:nvSpPr>
          <p:cNvPr id="42" name="TextBox 41">
            <a:extLst>
              <a:ext uri="{FF2B5EF4-FFF2-40B4-BE49-F238E27FC236}">
                <a16:creationId xmlns:a16="http://schemas.microsoft.com/office/drawing/2014/main" id="{6329DC1C-DF26-4AA9-B9F0-AE4EFD697537}"/>
              </a:ext>
            </a:extLst>
          </p:cNvPr>
          <p:cNvSpPr txBox="1"/>
          <p:nvPr/>
        </p:nvSpPr>
        <p:spPr>
          <a:xfrm>
            <a:off x="1592452" y="17144717"/>
            <a:ext cx="8041390" cy="4996367"/>
          </a:xfrm>
          <a:prstGeom prst="rect">
            <a:avLst/>
          </a:prstGeom>
          <a:noFill/>
        </p:spPr>
        <p:txBody>
          <a:bodyPr wrap="square" lIns="71240" tIns="35623" rIns="71240" bIns="35623" rtlCol="0">
            <a:spAutoFit/>
          </a:bodyPr>
          <a:lstStyle/>
          <a:p>
            <a:r>
              <a:rPr lang="en-US" sz="3200" i="1" dirty="0">
                <a:solidFill>
                  <a:schemeClr val="bg1"/>
                </a:solidFill>
              </a:rPr>
              <a:t>Light Fields</a:t>
            </a:r>
          </a:p>
          <a:p>
            <a:pPr marL="914400" lvl="1" indent="-457200">
              <a:buFont typeface="Arial" panose="020B0604020202020204" pitchFamily="34" charset="0"/>
              <a:buChar char="•"/>
            </a:pPr>
            <a:r>
              <a:rPr lang="en-US" sz="2800" dirty="0">
                <a:solidFill>
                  <a:schemeClr val="bg1"/>
                </a:solidFill>
              </a:rPr>
              <a:t>Light field cameras allow for effects such as refocusing and novel view generation (Ng 2006).</a:t>
            </a:r>
          </a:p>
          <a:p>
            <a:pPr marL="914400" lvl="1" indent="-457200">
              <a:buFont typeface="Arial" panose="020B0604020202020204" pitchFamily="34" charset="0"/>
              <a:buChar char="•"/>
            </a:pPr>
            <a:r>
              <a:rPr lang="en-US" sz="2800" dirty="0">
                <a:solidFill>
                  <a:schemeClr val="bg1"/>
                </a:solidFill>
              </a:rPr>
              <a:t>Like stereo, but with dozens of views</a:t>
            </a:r>
          </a:p>
          <a:p>
            <a:r>
              <a:rPr lang="en-US" sz="3200" i="1" dirty="0">
                <a:solidFill>
                  <a:schemeClr val="bg1"/>
                </a:solidFill>
              </a:rPr>
              <a:t>Style Transfer</a:t>
            </a:r>
          </a:p>
          <a:p>
            <a:pPr marL="914400" lvl="1" indent="-457200">
              <a:buFont typeface="Arial" panose="020B0604020202020204" pitchFamily="34" charset="0"/>
              <a:buChar char="•"/>
            </a:pPr>
            <a:r>
              <a:rPr lang="en-US" sz="2800" dirty="0">
                <a:solidFill>
                  <a:schemeClr val="bg1"/>
                </a:solidFill>
              </a:rPr>
              <a:t>Groundbreaking work of </a:t>
            </a:r>
            <a:r>
              <a:rPr lang="en-US" sz="2800" dirty="0" err="1">
                <a:solidFill>
                  <a:schemeClr val="bg1"/>
                </a:solidFill>
              </a:rPr>
              <a:t>Gatys</a:t>
            </a:r>
            <a:r>
              <a:rPr lang="en-US" sz="2800" dirty="0">
                <a:solidFill>
                  <a:schemeClr val="bg1"/>
                </a:solidFill>
              </a:rPr>
              <a:t> </a:t>
            </a:r>
            <a:r>
              <a:rPr lang="en-US" sz="2800" i="1" dirty="0">
                <a:solidFill>
                  <a:schemeClr val="bg1"/>
                </a:solidFill>
              </a:rPr>
              <a:t>et al </a:t>
            </a:r>
            <a:r>
              <a:rPr lang="en-US" sz="2800" dirty="0">
                <a:solidFill>
                  <a:schemeClr val="bg1"/>
                </a:solidFill>
              </a:rPr>
              <a:t>(2015)</a:t>
            </a:r>
            <a:r>
              <a:rPr lang="en-US" sz="2800" i="1" dirty="0">
                <a:solidFill>
                  <a:schemeClr val="bg1"/>
                </a:solidFill>
              </a:rPr>
              <a:t> </a:t>
            </a:r>
            <a:r>
              <a:rPr lang="en-US" sz="2800" dirty="0">
                <a:solidFill>
                  <a:schemeClr val="bg1"/>
                </a:solidFill>
              </a:rPr>
              <a:t>and Johnson </a:t>
            </a:r>
            <a:r>
              <a:rPr lang="en-US" sz="2800" i="1" dirty="0">
                <a:solidFill>
                  <a:schemeClr val="bg1"/>
                </a:solidFill>
              </a:rPr>
              <a:t>et al </a:t>
            </a:r>
            <a:r>
              <a:rPr lang="en-US" sz="2800" dirty="0">
                <a:solidFill>
                  <a:schemeClr val="bg1"/>
                </a:solidFill>
              </a:rPr>
              <a:t>(2016)</a:t>
            </a:r>
            <a:r>
              <a:rPr lang="en-US" sz="2800" i="1" dirty="0">
                <a:solidFill>
                  <a:schemeClr val="bg1"/>
                </a:solidFill>
              </a:rPr>
              <a:t> </a:t>
            </a:r>
            <a:r>
              <a:rPr lang="en-US" sz="2800" dirty="0">
                <a:solidFill>
                  <a:schemeClr val="bg1"/>
                </a:solidFill>
              </a:rPr>
              <a:t>has reopened this field.</a:t>
            </a:r>
          </a:p>
          <a:p>
            <a:pPr marL="914400" lvl="1" indent="-457200">
              <a:buFont typeface="Arial" panose="020B0604020202020204" pitchFamily="34" charset="0"/>
              <a:buChar char="•"/>
            </a:pPr>
            <a:r>
              <a:rPr lang="en-US" sz="2800" dirty="0">
                <a:solidFill>
                  <a:schemeClr val="bg1"/>
                </a:solidFill>
              </a:rPr>
              <a:t>While methods of style transfer exist for video, stereo, and even 360° photography, no method yet exists for light fields.</a:t>
            </a:r>
            <a:endParaRPr lang="en-US" sz="3200" dirty="0">
              <a:solidFill>
                <a:schemeClr val="bg1"/>
              </a:solidFill>
            </a:endParaRPr>
          </a:p>
          <a:p>
            <a:pPr lvl="1"/>
            <a:endParaRPr lang="en-US" sz="3200" dirty="0">
              <a:solidFill>
                <a:schemeClr val="bg1"/>
              </a:solidFill>
            </a:endParaRPr>
          </a:p>
        </p:txBody>
      </p:sp>
      <p:pic>
        <p:nvPicPr>
          <p:cNvPr id="46" name="Picture 45" descr="A picture containing drawing&#10;&#10;Description automatically generated">
            <a:extLst>
              <a:ext uri="{FF2B5EF4-FFF2-40B4-BE49-F238E27FC236}">
                <a16:creationId xmlns:a16="http://schemas.microsoft.com/office/drawing/2014/main" id="{429A4D7A-BA44-4BF1-A3B7-C17A4583B7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861490" y="17179517"/>
            <a:ext cx="4408536" cy="3649390"/>
          </a:xfrm>
          <a:prstGeom prst="rect">
            <a:avLst/>
          </a:prstGeom>
        </p:spPr>
      </p:pic>
      <p:pic>
        <p:nvPicPr>
          <p:cNvPr id="48" name="Picture 47" descr="A picture containing drawing&#10;&#10;Description automatically generated">
            <a:extLst>
              <a:ext uri="{FF2B5EF4-FFF2-40B4-BE49-F238E27FC236}">
                <a16:creationId xmlns:a16="http://schemas.microsoft.com/office/drawing/2014/main" id="{47517C2E-16F4-4C7A-B07D-A7F5B46912C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572445" y="17178915"/>
            <a:ext cx="4381097" cy="3658536"/>
          </a:xfrm>
          <a:prstGeom prst="rect">
            <a:avLst/>
          </a:prstGeom>
        </p:spPr>
      </p:pic>
      <p:pic>
        <p:nvPicPr>
          <p:cNvPr id="56" name="Picture 55" descr="A picture containing photo, many, colorful, building&#10;&#10;Description automatically generated">
            <a:extLst>
              <a:ext uri="{FF2B5EF4-FFF2-40B4-BE49-F238E27FC236}">
                <a16:creationId xmlns:a16="http://schemas.microsoft.com/office/drawing/2014/main" id="{402BA22C-60EE-4BA2-9470-D4039EC6B61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457589" y="4788067"/>
            <a:ext cx="7940703" cy="7785002"/>
          </a:xfrm>
          <a:prstGeom prst="rect">
            <a:avLst/>
          </a:prstGeom>
        </p:spPr>
      </p:pic>
      <p:pic>
        <p:nvPicPr>
          <p:cNvPr id="58" name="Picture 57" descr="A picture containing photo, different, filled, covered&#10;&#10;Description automatically generated">
            <a:extLst>
              <a:ext uri="{FF2B5EF4-FFF2-40B4-BE49-F238E27FC236}">
                <a16:creationId xmlns:a16="http://schemas.microsoft.com/office/drawing/2014/main" id="{8ABF8E29-FE44-42B3-874F-36DC74E1FD0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35414" y="4788066"/>
            <a:ext cx="7940703" cy="7785003"/>
          </a:xfrm>
          <a:prstGeom prst="rect">
            <a:avLst/>
          </a:prstGeom>
        </p:spPr>
      </p:pic>
      <p:grpSp>
        <p:nvGrpSpPr>
          <p:cNvPr id="61" name="Group 60">
            <a:extLst>
              <a:ext uri="{FF2B5EF4-FFF2-40B4-BE49-F238E27FC236}">
                <a16:creationId xmlns:a16="http://schemas.microsoft.com/office/drawing/2014/main" id="{FD4E0AE7-F982-474D-BC29-C08925CB330A}"/>
              </a:ext>
            </a:extLst>
          </p:cNvPr>
          <p:cNvGrpSpPr/>
          <p:nvPr/>
        </p:nvGrpSpPr>
        <p:grpSpPr>
          <a:xfrm>
            <a:off x="12947072" y="4783246"/>
            <a:ext cx="10833395" cy="2457137"/>
            <a:chOff x="13168744" y="4783247"/>
            <a:chExt cx="9424555" cy="2137596"/>
          </a:xfrm>
        </p:grpSpPr>
        <p:pic>
          <p:nvPicPr>
            <p:cNvPr id="27" name="Picture 26" descr="A picture containing photo, swan, bird, white&#10;&#10;Description automatically generated">
              <a:extLst>
                <a:ext uri="{FF2B5EF4-FFF2-40B4-BE49-F238E27FC236}">
                  <a16:creationId xmlns:a16="http://schemas.microsoft.com/office/drawing/2014/main" id="{3F42D0D5-591D-4F2E-BE8F-720605CE95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168744" y="4783247"/>
              <a:ext cx="6324943" cy="2137596"/>
            </a:xfrm>
            <a:prstGeom prst="rect">
              <a:avLst/>
            </a:prstGeom>
          </p:spPr>
        </p:pic>
        <p:pic>
          <p:nvPicPr>
            <p:cNvPr id="60" name="Picture 59" descr="A drawing of a snow covered slope&#10;&#10;Description automatically generated">
              <a:extLst>
                <a:ext uri="{FF2B5EF4-FFF2-40B4-BE49-F238E27FC236}">
                  <a16:creationId xmlns:a16="http://schemas.microsoft.com/office/drawing/2014/main" id="{BEEB55C0-86ED-44F3-81F0-366D1D0C12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493686" y="4787440"/>
              <a:ext cx="3099613" cy="2130619"/>
            </a:xfrm>
            <a:prstGeom prst="rect">
              <a:avLst/>
            </a:prstGeom>
          </p:spPr>
        </p:pic>
      </p:grpSp>
      <p:sp>
        <p:nvSpPr>
          <p:cNvPr id="63" name="TextBox 62">
            <a:extLst>
              <a:ext uri="{FF2B5EF4-FFF2-40B4-BE49-F238E27FC236}">
                <a16:creationId xmlns:a16="http://schemas.microsoft.com/office/drawing/2014/main" id="{898A867B-C361-4CF4-8C54-8FD01D7AA108}"/>
              </a:ext>
            </a:extLst>
          </p:cNvPr>
          <p:cNvSpPr txBox="1"/>
          <p:nvPr/>
        </p:nvSpPr>
        <p:spPr>
          <a:xfrm>
            <a:off x="34278179" y="13288439"/>
            <a:ext cx="9847983" cy="810606"/>
          </a:xfrm>
          <a:prstGeom prst="rect">
            <a:avLst/>
          </a:prstGeom>
          <a:noFill/>
        </p:spPr>
        <p:txBody>
          <a:bodyPr wrap="square" lIns="71240" tIns="35623" rIns="71240" bIns="35623" rtlCol="0">
            <a:spAutoFit/>
          </a:bodyPr>
          <a:lstStyle/>
          <a:p>
            <a:pPr algn="ctr"/>
            <a:r>
              <a:rPr lang="en-US" sz="4800" b="1" dirty="0">
                <a:solidFill>
                  <a:schemeClr val="bg1"/>
                </a:solidFill>
              </a:rPr>
              <a:t>Depth Prediction</a:t>
            </a:r>
            <a:endParaRPr lang="en-US" sz="4800" dirty="0">
              <a:solidFill>
                <a:schemeClr val="bg1"/>
              </a:solidFill>
            </a:endParaRPr>
          </a:p>
        </p:txBody>
      </p:sp>
      <p:sp>
        <p:nvSpPr>
          <p:cNvPr id="64" name="TextBox 30">
            <a:extLst>
              <a:ext uri="{FF2B5EF4-FFF2-40B4-BE49-F238E27FC236}">
                <a16:creationId xmlns:a16="http://schemas.microsoft.com/office/drawing/2014/main" id="{B92F412C-77DE-4134-A46B-2ED94DA8A81A}"/>
              </a:ext>
            </a:extLst>
          </p:cNvPr>
          <p:cNvSpPr txBox="1"/>
          <p:nvPr/>
        </p:nvSpPr>
        <p:spPr>
          <a:xfrm>
            <a:off x="11900123" y="7358521"/>
            <a:ext cx="13123446" cy="933716"/>
          </a:xfrm>
          <a:prstGeom prst="rect">
            <a:avLst/>
          </a:prstGeom>
          <a:noFill/>
        </p:spPr>
        <p:txBody>
          <a:bodyPr wrap="square" lIns="71240" tIns="35623" rIns="71240" bIns="35623" rtlCol="0">
            <a:spAutoFit/>
          </a:bodyPr>
          <a:lstStyle/>
          <a:p>
            <a:pPr algn="ctr"/>
            <a:r>
              <a:rPr lang="en-US" sz="2800" b="1" dirty="0">
                <a:solidFill>
                  <a:schemeClr val="bg1"/>
                </a:solidFill>
              </a:rPr>
              <a:t>Fig. 2. </a:t>
            </a:r>
            <a:r>
              <a:rPr lang="en-US" sz="2800" dirty="0">
                <a:solidFill>
                  <a:schemeClr val="bg1"/>
                </a:solidFill>
              </a:rPr>
              <a:t>For each view of the light field, a disparity map and consistency mask relative to the central views. These maps and masks are used to calculate the disparity loss term.</a:t>
            </a:r>
            <a:endParaRPr lang="en-US" sz="2800" b="1" dirty="0">
              <a:solidFill>
                <a:schemeClr val="bg1"/>
              </a:solidFill>
            </a:endParaRPr>
          </a:p>
        </p:txBody>
      </p:sp>
      <p:sp>
        <p:nvSpPr>
          <p:cNvPr id="66" name="TextBox 65">
            <a:extLst>
              <a:ext uri="{FF2B5EF4-FFF2-40B4-BE49-F238E27FC236}">
                <a16:creationId xmlns:a16="http://schemas.microsoft.com/office/drawing/2014/main" id="{710D22CA-F70F-4FCB-AD1C-A67E733A3FFC}"/>
              </a:ext>
            </a:extLst>
          </p:cNvPr>
          <p:cNvSpPr txBox="1"/>
          <p:nvPr/>
        </p:nvSpPr>
        <p:spPr>
          <a:xfrm>
            <a:off x="13256113" y="16402365"/>
            <a:ext cx="9847983" cy="810606"/>
          </a:xfrm>
          <a:prstGeom prst="rect">
            <a:avLst/>
          </a:prstGeom>
          <a:noFill/>
        </p:spPr>
        <p:txBody>
          <a:bodyPr wrap="square" lIns="71240" tIns="35623" rIns="71240" bIns="35623" rtlCol="0">
            <a:spAutoFit/>
          </a:bodyPr>
          <a:lstStyle/>
          <a:p>
            <a:pPr algn="ctr"/>
            <a:r>
              <a:rPr lang="en-US" sz="4800" b="1" dirty="0">
                <a:solidFill>
                  <a:schemeClr val="bg1"/>
                </a:solidFill>
              </a:rPr>
              <a:t>Visiting Order</a:t>
            </a:r>
            <a:endParaRPr lang="en-US" sz="4800" dirty="0">
              <a:solidFill>
                <a:schemeClr val="bg1"/>
              </a:solidFill>
            </a:endParaRPr>
          </a:p>
        </p:txBody>
      </p:sp>
      <p:sp>
        <p:nvSpPr>
          <p:cNvPr id="67" name="TextBox 30">
            <a:extLst>
              <a:ext uri="{FF2B5EF4-FFF2-40B4-BE49-F238E27FC236}">
                <a16:creationId xmlns:a16="http://schemas.microsoft.com/office/drawing/2014/main" id="{66A92B87-26CD-4AD9-B514-64F6FC7388F5}"/>
              </a:ext>
            </a:extLst>
          </p:cNvPr>
          <p:cNvSpPr txBox="1"/>
          <p:nvPr/>
        </p:nvSpPr>
        <p:spPr>
          <a:xfrm>
            <a:off x="12010722" y="20898700"/>
            <a:ext cx="13123446" cy="933716"/>
          </a:xfrm>
          <a:prstGeom prst="rect">
            <a:avLst/>
          </a:prstGeom>
          <a:noFill/>
        </p:spPr>
        <p:txBody>
          <a:bodyPr wrap="square" lIns="71240" tIns="35623" rIns="71240" bIns="35623" rtlCol="0">
            <a:spAutoFit/>
          </a:bodyPr>
          <a:lstStyle/>
          <a:p>
            <a:pPr algn="ctr"/>
            <a:r>
              <a:rPr lang="en-US" sz="2800" b="1" dirty="0">
                <a:solidFill>
                  <a:schemeClr val="bg1"/>
                </a:solidFill>
              </a:rPr>
              <a:t>Fig. 4. </a:t>
            </a:r>
            <a:r>
              <a:rPr lang="en-US" sz="2800" dirty="0">
                <a:solidFill>
                  <a:schemeClr val="bg1"/>
                </a:solidFill>
              </a:rPr>
              <a:t>Visiting views in scanning order (Left) vs </a:t>
            </a:r>
            <a:r>
              <a:rPr lang="en-US" sz="2800" dirty="0" err="1">
                <a:solidFill>
                  <a:schemeClr val="bg1"/>
                </a:solidFill>
              </a:rPr>
              <a:t>boustrophedonical</a:t>
            </a:r>
            <a:r>
              <a:rPr lang="en-US" sz="2800" dirty="0">
                <a:solidFill>
                  <a:schemeClr val="bg1"/>
                </a:solidFill>
              </a:rPr>
              <a:t> order (Right) effects the overall disparity loss for each view.</a:t>
            </a:r>
            <a:endParaRPr lang="en-US" sz="2800" b="1" dirty="0">
              <a:solidFill>
                <a:schemeClr val="bg1"/>
              </a:solidFill>
            </a:endParaRPr>
          </a:p>
        </p:txBody>
      </p:sp>
      <p:sp>
        <p:nvSpPr>
          <p:cNvPr id="69" name="TextBox 30">
            <a:extLst>
              <a:ext uri="{FF2B5EF4-FFF2-40B4-BE49-F238E27FC236}">
                <a16:creationId xmlns:a16="http://schemas.microsoft.com/office/drawing/2014/main" id="{FF732A47-153F-4D9A-BB21-63BACA3EBB6A}"/>
              </a:ext>
            </a:extLst>
          </p:cNvPr>
          <p:cNvSpPr txBox="1"/>
          <p:nvPr/>
        </p:nvSpPr>
        <p:spPr>
          <a:xfrm>
            <a:off x="28184810" y="12598407"/>
            <a:ext cx="13123446" cy="502829"/>
          </a:xfrm>
          <a:prstGeom prst="rect">
            <a:avLst/>
          </a:prstGeom>
          <a:noFill/>
        </p:spPr>
        <p:txBody>
          <a:bodyPr wrap="square" lIns="71240" tIns="35623" rIns="71240" bIns="35623" rtlCol="0">
            <a:spAutoFit/>
          </a:bodyPr>
          <a:lstStyle/>
          <a:p>
            <a:pPr algn="ctr"/>
            <a:r>
              <a:rPr lang="en-US" sz="2800" b="1" dirty="0">
                <a:solidFill>
                  <a:schemeClr val="bg1"/>
                </a:solidFill>
              </a:rPr>
              <a:t>Fig. 5. </a:t>
            </a:r>
            <a:r>
              <a:rPr lang="en-US" sz="2800" dirty="0">
                <a:solidFill>
                  <a:schemeClr val="bg1"/>
                </a:solidFill>
              </a:rPr>
              <a:t>Example stylized light fields using our method.</a:t>
            </a:r>
          </a:p>
        </p:txBody>
      </p:sp>
      <p:pic>
        <p:nvPicPr>
          <p:cNvPr id="2048" name="Picture 2047">
            <a:extLst>
              <a:ext uri="{FF2B5EF4-FFF2-40B4-BE49-F238E27FC236}">
                <a16:creationId xmlns:a16="http://schemas.microsoft.com/office/drawing/2014/main" id="{FBCD73E6-933E-4ECF-8963-A8A54D15FC2A}"/>
              </a:ext>
            </a:extLst>
          </p:cNvPr>
          <p:cNvPicPr>
            <a:picLocks noChangeAspect="1"/>
          </p:cNvPicPr>
          <p:nvPr/>
        </p:nvPicPr>
        <p:blipFill>
          <a:blip r:embed="rId19"/>
          <a:stretch>
            <a:fillRect/>
          </a:stretch>
        </p:blipFill>
        <p:spPr>
          <a:xfrm>
            <a:off x="26865412" y="14030298"/>
            <a:ext cx="7953375" cy="2438400"/>
          </a:xfrm>
          <a:prstGeom prst="rect">
            <a:avLst/>
          </a:prstGeom>
        </p:spPr>
      </p:pic>
      <p:sp>
        <p:nvSpPr>
          <p:cNvPr id="71" name="TextBox 70">
            <a:extLst>
              <a:ext uri="{FF2B5EF4-FFF2-40B4-BE49-F238E27FC236}">
                <a16:creationId xmlns:a16="http://schemas.microsoft.com/office/drawing/2014/main" id="{AE208672-52E7-495B-902E-CC8D6030D07C}"/>
              </a:ext>
            </a:extLst>
          </p:cNvPr>
          <p:cNvSpPr txBox="1"/>
          <p:nvPr/>
        </p:nvSpPr>
        <p:spPr>
          <a:xfrm>
            <a:off x="25918109" y="13282506"/>
            <a:ext cx="9847983" cy="810606"/>
          </a:xfrm>
          <a:prstGeom prst="rect">
            <a:avLst/>
          </a:prstGeom>
          <a:noFill/>
        </p:spPr>
        <p:txBody>
          <a:bodyPr wrap="square" lIns="71240" tIns="35623" rIns="71240" bIns="35623" rtlCol="0">
            <a:spAutoFit/>
          </a:bodyPr>
          <a:lstStyle/>
          <a:p>
            <a:pPr algn="ctr"/>
            <a:r>
              <a:rPr lang="en-US" sz="4800" b="1" dirty="0">
                <a:solidFill>
                  <a:schemeClr val="bg1"/>
                </a:solidFill>
              </a:rPr>
              <a:t>Quantitative Evaluation</a:t>
            </a:r>
            <a:endParaRPr lang="en-US" sz="4800" dirty="0">
              <a:solidFill>
                <a:schemeClr val="bg1"/>
              </a:solidFill>
            </a:endParaRPr>
          </a:p>
        </p:txBody>
      </p:sp>
      <p:sp>
        <p:nvSpPr>
          <p:cNvPr id="72" name="TextBox 30">
            <a:extLst>
              <a:ext uri="{FF2B5EF4-FFF2-40B4-BE49-F238E27FC236}">
                <a16:creationId xmlns:a16="http://schemas.microsoft.com/office/drawing/2014/main" id="{6B62CA77-2D20-4D43-B7F1-767E357F7021}"/>
              </a:ext>
            </a:extLst>
          </p:cNvPr>
          <p:cNvSpPr txBox="1"/>
          <p:nvPr/>
        </p:nvSpPr>
        <p:spPr>
          <a:xfrm>
            <a:off x="26865411" y="16608963"/>
            <a:ext cx="7953375" cy="1795491"/>
          </a:xfrm>
          <a:prstGeom prst="rect">
            <a:avLst/>
          </a:prstGeom>
          <a:noFill/>
        </p:spPr>
        <p:txBody>
          <a:bodyPr wrap="square" lIns="71240" tIns="35623" rIns="71240" bIns="35623" rtlCol="0">
            <a:spAutoFit/>
          </a:bodyPr>
          <a:lstStyle/>
          <a:p>
            <a:pPr algn="ctr"/>
            <a:r>
              <a:rPr lang="en-US" sz="2800" b="1" dirty="0">
                <a:solidFill>
                  <a:schemeClr val="bg1"/>
                </a:solidFill>
              </a:rPr>
              <a:t>Fig. 6. </a:t>
            </a:r>
            <a:r>
              <a:rPr lang="en-US" sz="2800" dirty="0">
                <a:solidFill>
                  <a:schemeClr val="bg1"/>
                </a:solidFill>
              </a:rPr>
              <a:t>Perceptual and disparity loss values added over and entire light field. Note that our method maintains similar perceptual loss while drastically decreasing disparity loss between views.</a:t>
            </a:r>
          </a:p>
        </p:txBody>
      </p:sp>
      <p:sp>
        <p:nvSpPr>
          <p:cNvPr id="73" name="TextBox 30">
            <a:extLst>
              <a:ext uri="{FF2B5EF4-FFF2-40B4-BE49-F238E27FC236}">
                <a16:creationId xmlns:a16="http://schemas.microsoft.com/office/drawing/2014/main" id="{9CF3C9CB-5271-4A40-9198-D2DCE0E38186}"/>
              </a:ext>
            </a:extLst>
          </p:cNvPr>
          <p:cNvSpPr txBox="1"/>
          <p:nvPr/>
        </p:nvSpPr>
        <p:spPr>
          <a:xfrm>
            <a:off x="36039383" y="17551610"/>
            <a:ext cx="6719364" cy="933716"/>
          </a:xfrm>
          <a:prstGeom prst="rect">
            <a:avLst/>
          </a:prstGeom>
          <a:noFill/>
        </p:spPr>
        <p:txBody>
          <a:bodyPr wrap="square" lIns="71240" tIns="35623" rIns="71240" bIns="35623" rtlCol="0">
            <a:spAutoFit/>
          </a:bodyPr>
          <a:lstStyle/>
          <a:p>
            <a:pPr algn="ctr"/>
            <a:r>
              <a:rPr lang="en-US" sz="2800" b="1" dirty="0">
                <a:solidFill>
                  <a:schemeClr val="bg1"/>
                </a:solidFill>
              </a:rPr>
              <a:t>Fig. 7. </a:t>
            </a:r>
            <a:r>
              <a:rPr lang="en-US" sz="2800" dirty="0">
                <a:solidFill>
                  <a:schemeClr val="bg1"/>
                </a:solidFill>
              </a:rPr>
              <a:t>Depth prediction from a light field with varying styles.</a:t>
            </a:r>
          </a:p>
        </p:txBody>
      </p:sp>
      <p:sp>
        <p:nvSpPr>
          <p:cNvPr id="77" name="TextBox 76">
            <a:extLst>
              <a:ext uri="{FF2B5EF4-FFF2-40B4-BE49-F238E27FC236}">
                <a16:creationId xmlns:a16="http://schemas.microsoft.com/office/drawing/2014/main" id="{161145E6-FCF9-4EF9-B489-E524769847A7}"/>
              </a:ext>
            </a:extLst>
          </p:cNvPr>
          <p:cNvSpPr txBox="1"/>
          <p:nvPr/>
        </p:nvSpPr>
        <p:spPr>
          <a:xfrm>
            <a:off x="30184807" y="18579246"/>
            <a:ext cx="9847983" cy="810606"/>
          </a:xfrm>
          <a:prstGeom prst="rect">
            <a:avLst/>
          </a:prstGeom>
          <a:noFill/>
        </p:spPr>
        <p:txBody>
          <a:bodyPr wrap="square" lIns="71240" tIns="35623" rIns="71240" bIns="35623" rtlCol="0">
            <a:spAutoFit/>
          </a:bodyPr>
          <a:lstStyle/>
          <a:p>
            <a:pPr algn="ctr"/>
            <a:r>
              <a:rPr lang="en-US" sz="4800" b="1" dirty="0">
                <a:solidFill>
                  <a:schemeClr val="bg1"/>
                </a:solidFill>
              </a:rPr>
              <a:t>Refocusing</a:t>
            </a:r>
            <a:endParaRPr lang="en-US" sz="4800" dirty="0">
              <a:solidFill>
                <a:schemeClr val="bg1"/>
              </a:solidFill>
            </a:endParaRPr>
          </a:p>
        </p:txBody>
      </p:sp>
      <p:sp>
        <p:nvSpPr>
          <p:cNvPr id="78" name="TextBox 30">
            <a:extLst>
              <a:ext uri="{FF2B5EF4-FFF2-40B4-BE49-F238E27FC236}">
                <a16:creationId xmlns:a16="http://schemas.microsoft.com/office/drawing/2014/main" id="{6643FEF9-D4C6-44C3-976B-DFAD6D6B73EC}"/>
              </a:ext>
            </a:extLst>
          </p:cNvPr>
          <p:cNvSpPr txBox="1"/>
          <p:nvPr/>
        </p:nvSpPr>
        <p:spPr>
          <a:xfrm>
            <a:off x="38413336" y="19597439"/>
            <a:ext cx="4984956" cy="1795491"/>
          </a:xfrm>
          <a:prstGeom prst="rect">
            <a:avLst/>
          </a:prstGeom>
          <a:noFill/>
        </p:spPr>
        <p:txBody>
          <a:bodyPr wrap="square" lIns="71240" tIns="35623" rIns="71240" bIns="35623" rtlCol="0">
            <a:spAutoFit/>
          </a:bodyPr>
          <a:lstStyle/>
          <a:p>
            <a:r>
              <a:rPr lang="en-US" sz="2800" b="1" dirty="0">
                <a:solidFill>
                  <a:schemeClr val="bg1"/>
                </a:solidFill>
              </a:rPr>
              <a:t>Fig. 8. </a:t>
            </a:r>
            <a:r>
              <a:rPr lang="en-US" sz="2800" dirty="0">
                <a:solidFill>
                  <a:schemeClr val="bg1"/>
                </a:solidFill>
              </a:rPr>
              <a:t>Refocusing both the original and stylized light field.</a:t>
            </a:r>
          </a:p>
          <a:p>
            <a:r>
              <a:rPr lang="en-US" sz="2800" dirty="0">
                <a:solidFill>
                  <a:schemeClr val="bg1"/>
                </a:solidFill>
              </a:rPr>
              <a:t>Left Images: Near Focus</a:t>
            </a:r>
          </a:p>
          <a:p>
            <a:r>
              <a:rPr lang="en-US" sz="2800" dirty="0">
                <a:solidFill>
                  <a:schemeClr val="bg1"/>
                </a:solidFill>
              </a:rPr>
              <a:t>Right Images: Far Focus</a:t>
            </a:r>
          </a:p>
        </p:txBody>
      </p:sp>
    </p:spTree>
  </p:cSld>
  <p:clrMapOvr>
    <a:masterClrMapping/>
  </p:clrMapOvr>
</p:sld>
</file>

<file path=ppt/theme/theme1.xml><?xml version="1.0" encoding="utf-8"?>
<a:theme xmlns:a="http://schemas.openxmlformats.org/drawingml/2006/main" name="BYU_ARG_Template_2010">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2BFF9DFB348B418554A3E8C7BDBF5F" ma:contentTypeVersion="0" ma:contentTypeDescription="Create a new document." ma:contentTypeScope="" ma:versionID="310bdf1b28e17d604ecd9ab270eccb08">
  <xsd:schema xmlns:xsd="http://www.w3.org/2001/XMLSchema" xmlns:xs="http://www.w3.org/2001/XMLSchema" xmlns:p="http://schemas.microsoft.com/office/2006/metadata/properties" targetNamespace="http://schemas.microsoft.com/office/2006/metadata/properties" ma:root="true" ma:fieldsID="d5bdcf26f133259999730471111e8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98E371-7DAC-4BAE-A83A-ABF37983C1BD}"/>
</file>

<file path=customXml/itemProps2.xml><?xml version="1.0" encoding="utf-8"?>
<ds:datastoreItem xmlns:ds="http://schemas.openxmlformats.org/officeDocument/2006/customXml" ds:itemID="{B82DC732-FB3A-43F6-8EED-4D3BB9411770}"/>
</file>

<file path=docProps/app.xml><?xml version="1.0" encoding="utf-8"?>
<Properties xmlns="http://schemas.openxmlformats.org/officeDocument/2006/extended-properties" xmlns:vt="http://schemas.openxmlformats.org/officeDocument/2006/docPropsVTypes">
  <Template>Office Theme</Template>
  <TotalTime>4234</TotalTime>
  <Words>417</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BYU_ARG_Template_2010</vt:lpstr>
      <vt:lpstr>PowerPoint Presentation</vt:lpstr>
    </vt:vector>
  </TitlesOfParts>
  <Company>Brigham Young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Hart, David</dc:creator>
  <cp:lastModifiedBy>David Hart</cp:lastModifiedBy>
  <cp:revision>72</cp:revision>
  <dcterms:created xsi:type="dcterms:W3CDTF">2011-12-02T03:53:00Z</dcterms:created>
  <dcterms:modified xsi:type="dcterms:W3CDTF">2020-02-21T22:18:06Z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1033-11.2.0.9150</vt:lpwstr>
  </property>
</Properties>
</file>